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2" r:id="rId8"/>
    <p:sldId id="258" r:id="rId9"/>
    <p:sldId id="267" r:id="rId10"/>
    <p:sldId id="268" r:id="rId11"/>
    <p:sldId id="269" r:id="rId12"/>
    <p:sldId id="263" r:id="rId13"/>
    <p:sldId id="265" r:id="rId14"/>
    <p:sldId id="270" r:id="rId15"/>
    <p:sldId id="271" r:id="rId16"/>
    <p:sldId id="273" r:id="rId17"/>
    <p:sldId id="272" r:id="rId18"/>
    <p:sldId id="266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5317B1-DF83-3326-72FD-EC03C2B39DE5}" v="5" dt="2019-07-25T18:16:45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60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9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013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66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39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4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46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889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9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75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1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3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31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6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5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8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0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E-Office Management Suite Project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Stan Ostrovskii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EFE2B3-6A73-43CB-9E5B-D4C8CE41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2" y="741050"/>
            <a:ext cx="8652294" cy="4973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B8BD0-84AF-4379-A1C6-0B974CC06783}"/>
              </a:ext>
            </a:extLst>
          </p:cNvPr>
          <p:cNvSpPr txBox="1"/>
          <p:nvPr/>
        </p:nvSpPr>
        <p:spPr>
          <a:xfrm>
            <a:off x="1343924" y="5772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Admin homepage</a:t>
            </a:r>
          </a:p>
        </p:txBody>
      </p:sp>
    </p:spTree>
    <p:extLst>
      <p:ext uri="{BB962C8B-B14F-4D97-AF65-F5344CB8AC3E}">
        <p14:creationId xmlns:p14="http://schemas.microsoft.com/office/powerpoint/2010/main" val="391274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F1B9CA-A8BE-4B20-A642-248D0B9E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20" y="881490"/>
            <a:ext cx="10133161" cy="4735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23AC19-BD75-458C-B9C6-58F49CEC97F6}"/>
              </a:ext>
            </a:extLst>
          </p:cNvPr>
          <p:cNvSpPr txBox="1"/>
          <p:nvPr/>
        </p:nvSpPr>
        <p:spPr>
          <a:xfrm>
            <a:off x="1027622" y="575777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Employee Homepage</a:t>
            </a:r>
          </a:p>
        </p:txBody>
      </p:sp>
    </p:spTree>
    <p:extLst>
      <p:ext uri="{BB962C8B-B14F-4D97-AF65-F5344CB8AC3E}">
        <p14:creationId xmlns:p14="http://schemas.microsoft.com/office/powerpoint/2010/main" val="424062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5EB4-4A29-44A3-A9BA-13E84C71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B9F31-DD0E-424E-BD56-8348A6B56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logged in, users will be presented with a variety of tasks and functionalities, depending on their role (employee or admin).</a:t>
            </a:r>
          </a:p>
          <a:p>
            <a:r>
              <a:rPr lang="en-US" dirty="0"/>
              <a:t>The UI was designed to be as natural, responsive, and robust as possible (presenting the user with appropriate error messages, notifications, and confirmation dialogs as appropriate).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2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FF2E-9514-4F13-9002-72E9816A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Admin.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FC940-E439-47E4-A284-F184AF1F7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70668"/>
            <a:ext cx="9601196" cy="3405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admin user can:</a:t>
            </a:r>
          </a:p>
          <a:p>
            <a:pPr lvl="1"/>
            <a:r>
              <a:rPr lang="en-US" dirty="0"/>
              <a:t>Create a new employee account.</a:t>
            </a:r>
          </a:p>
          <a:p>
            <a:pPr lvl="1"/>
            <a:r>
              <a:rPr lang="en-US" dirty="0"/>
              <a:t>Create a new department.</a:t>
            </a:r>
          </a:p>
          <a:p>
            <a:pPr lvl="1"/>
            <a:r>
              <a:rPr lang="en-US" dirty="0"/>
              <a:t>Add a new meeting or training room to the database.</a:t>
            </a:r>
          </a:p>
          <a:p>
            <a:pPr lvl="1"/>
            <a:r>
              <a:rPr lang="en-US" dirty="0">
                <a:ea typeface="+mn-lt"/>
                <a:cs typeface="+mn-lt"/>
              </a:rPr>
              <a:t>Edit or delete existing employees, rooms, and departments.</a:t>
            </a:r>
          </a:p>
          <a:p>
            <a:pPr lvl="1"/>
            <a:r>
              <a:rPr lang="en-US" dirty="0"/>
              <a:t>Assign and notify employees of new tasks.</a:t>
            </a:r>
          </a:p>
          <a:p>
            <a:pPr lvl="1"/>
            <a:r>
              <a:rPr lang="en-US" dirty="0"/>
              <a:t>Approve or reject employee room reservation requests.</a:t>
            </a:r>
          </a:p>
          <a:p>
            <a:pPr lvl="1"/>
            <a:r>
              <a:rPr lang="en-US" dirty="0"/>
              <a:t>Approve or reject employee leave requests.</a:t>
            </a:r>
          </a:p>
          <a:p>
            <a:pPr lvl="1"/>
            <a:r>
              <a:rPr lang="en-US" dirty="0"/>
              <a:t>View their IP address and weather at their current location</a:t>
            </a:r>
          </a:p>
        </p:txBody>
      </p:sp>
    </p:spTree>
    <p:extLst>
      <p:ext uri="{BB962C8B-B14F-4D97-AF65-F5344CB8AC3E}">
        <p14:creationId xmlns:p14="http://schemas.microsoft.com/office/powerpoint/2010/main" val="4174153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36F4275-DFF8-44E9-8C38-BCFBCB85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3" y="814431"/>
            <a:ext cx="8522898" cy="4898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745116-FF6F-4976-84D4-8E2E5813DFC6}"/>
              </a:ext>
            </a:extLst>
          </p:cNvPr>
          <p:cNvSpPr txBox="1"/>
          <p:nvPr/>
        </p:nvSpPr>
        <p:spPr>
          <a:xfrm>
            <a:off x="9512060" y="124507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Admin: Add new employee</a:t>
            </a:r>
          </a:p>
        </p:txBody>
      </p:sp>
    </p:spTree>
    <p:extLst>
      <p:ext uri="{BB962C8B-B14F-4D97-AF65-F5344CB8AC3E}">
        <p14:creationId xmlns:p14="http://schemas.microsoft.com/office/powerpoint/2010/main" val="390359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13EC45-E6B4-4BA4-9C37-5E4CC08E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1" y="805500"/>
            <a:ext cx="8796067" cy="5045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1A78F-BD73-412D-B254-653F6F8B3B11}"/>
              </a:ext>
            </a:extLst>
          </p:cNvPr>
          <p:cNvSpPr txBox="1"/>
          <p:nvPr/>
        </p:nvSpPr>
        <p:spPr>
          <a:xfrm>
            <a:off x="9684589" y="1072551"/>
            <a:ext cx="163614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Admin: View leave requests. By clicking on them, the admin can see them in more detail and approve/reject them.</a:t>
            </a:r>
          </a:p>
        </p:txBody>
      </p:sp>
    </p:spTree>
    <p:extLst>
      <p:ext uri="{BB962C8B-B14F-4D97-AF65-F5344CB8AC3E}">
        <p14:creationId xmlns:p14="http://schemas.microsoft.com/office/powerpoint/2010/main" val="299789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E56D3D-AD38-44C8-82D2-CEAFBC3E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6" y="820469"/>
            <a:ext cx="8235350" cy="4713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2FCB1-9F6C-48DA-AF26-1C3C5CC153CC}"/>
              </a:ext>
            </a:extLst>
          </p:cNvPr>
          <p:cNvSpPr txBox="1"/>
          <p:nvPr/>
        </p:nvSpPr>
        <p:spPr>
          <a:xfrm>
            <a:off x="9095117" y="1245079"/>
            <a:ext cx="247003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Admin: view and approve/reject reservation requests. Reservations can only be deleted once rejected or expired.</a:t>
            </a:r>
          </a:p>
        </p:txBody>
      </p:sp>
    </p:spTree>
    <p:extLst>
      <p:ext uri="{BB962C8B-B14F-4D97-AF65-F5344CB8AC3E}">
        <p14:creationId xmlns:p14="http://schemas.microsoft.com/office/powerpoint/2010/main" val="343675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18B59B-EEE2-41B6-B7C5-D7140809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09" y="1081580"/>
            <a:ext cx="8192218" cy="4680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EF53C-3769-432F-BFCC-2DDBF5DC1939}"/>
              </a:ext>
            </a:extLst>
          </p:cNvPr>
          <p:cNvSpPr txBox="1"/>
          <p:nvPr/>
        </p:nvSpPr>
        <p:spPr>
          <a:xfrm>
            <a:off x="9267645" y="1144438"/>
            <a:ext cx="20099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Admin: View and add training and meeting rooms.</a:t>
            </a:r>
          </a:p>
        </p:txBody>
      </p:sp>
    </p:spTree>
    <p:extLst>
      <p:ext uri="{BB962C8B-B14F-4D97-AF65-F5344CB8AC3E}">
        <p14:creationId xmlns:p14="http://schemas.microsoft.com/office/powerpoint/2010/main" val="292760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EFC9-0FBF-47A4-9AF1-0EA3B47A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D1704-9673-4761-BC9D-24B509DF8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n-lt"/>
                <a:cs typeface="+mn-lt"/>
              </a:rPr>
              <a:t>An employee can:</a:t>
            </a:r>
          </a:p>
          <a:p>
            <a:pPr lvl="1"/>
            <a:r>
              <a:rPr lang="en-US" dirty="0">
                <a:ea typeface="+mn-lt"/>
                <a:cs typeface="+mn-lt"/>
              </a:rPr>
              <a:t>View assigned tasks and mark them completed. </a:t>
            </a:r>
          </a:p>
          <a:p>
            <a:pPr lvl="1"/>
            <a:r>
              <a:rPr lang="en-US" dirty="0"/>
              <a:t>Request a leave</a:t>
            </a:r>
          </a:p>
          <a:p>
            <a:pPr lvl="1"/>
            <a:r>
              <a:rPr lang="en-US">
                <a:ea typeface="+mn-lt"/>
                <a:cs typeface="+mn-lt"/>
              </a:rPr>
              <a:t>View the database of available meeting and training rooms.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Request to reserve a meeting or training room </a:t>
            </a:r>
          </a:p>
          <a:p>
            <a:pPr lvl="1"/>
            <a:r>
              <a:rPr lang="en-US">
                <a:ea typeface="+mn-lt"/>
                <a:cs typeface="+mn-lt"/>
              </a:rPr>
              <a:t>View their IP address and weather at their current location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1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 screen with text&#10;&#10;Description generated with high confidence">
            <a:extLst>
              <a:ext uri="{FF2B5EF4-FFF2-40B4-BE49-F238E27FC236}">
                <a16:creationId xmlns:a16="http://schemas.microsoft.com/office/drawing/2014/main" id="{8CA08CC5-E7F3-401B-A32D-FE331E036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865920"/>
            <a:ext cx="7976558" cy="4565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CF50F-A9BF-4B03-9ED0-D326AB78FE6A}"/>
              </a:ext>
            </a:extLst>
          </p:cNvPr>
          <p:cNvSpPr txBox="1"/>
          <p:nvPr/>
        </p:nvSpPr>
        <p:spPr>
          <a:xfrm>
            <a:off x="9023230" y="110130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Employee: view and complete tasks.</a:t>
            </a:r>
          </a:p>
        </p:txBody>
      </p:sp>
    </p:spTree>
    <p:extLst>
      <p:ext uri="{BB962C8B-B14F-4D97-AF65-F5344CB8AC3E}">
        <p14:creationId xmlns:p14="http://schemas.microsoft.com/office/powerpoint/2010/main" val="255712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CC17-1300-4D30-92DA-444C8971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741D0-F235-4F3C-ADBA-FEDA1B06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project was to design an application that would assist in the everyday tasks common to many businesses, such as:</a:t>
            </a:r>
          </a:p>
          <a:p>
            <a:pPr lvl="1"/>
            <a:r>
              <a:rPr lang="en-US"/>
              <a:t>Maintaining employee and department information.</a:t>
            </a:r>
            <a:endParaRPr lang="en-US" dirty="0"/>
          </a:p>
          <a:p>
            <a:pPr lvl="1"/>
            <a:r>
              <a:rPr lang="en-US"/>
              <a:t>Managing employee tasks.</a:t>
            </a:r>
          </a:p>
          <a:p>
            <a:pPr lvl="1"/>
            <a:r>
              <a:rPr lang="en-US"/>
              <a:t>Managing employee time off (sick leave, vacation leave, etc</a:t>
            </a:r>
            <a:r>
              <a:rPr lang="en-US" dirty="0"/>
              <a:t>)</a:t>
            </a:r>
            <a:endParaRPr lang="en-US"/>
          </a:p>
          <a:p>
            <a:pPr lvl="1"/>
            <a:r>
              <a:rPr lang="en-US"/>
              <a:t>Managing room/office availability.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6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36ABE45-A32E-4B95-A941-0CDDE2F5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55" y="851542"/>
            <a:ext cx="8062822" cy="4608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A91ADA-58A6-476D-B2C4-7E4E2E734220}"/>
              </a:ext>
            </a:extLst>
          </p:cNvPr>
          <p:cNvSpPr txBox="1"/>
          <p:nvPr/>
        </p:nvSpPr>
        <p:spPr>
          <a:xfrm>
            <a:off x="9051985" y="90002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Employee: view rooms. Filter by training or meeting room.</a:t>
            </a:r>
          </a:p>
        </p:txBody>
      </p:sp>
    </p:spTree>
    <p:extLst>
      <p:ext uri="{BB962C8B-B14F-4D97-AF65-F5344CB8AC3E}">
        <p14:creationId xmlns:p14="http://schemas.microsoft.com/office/powerpoint/2010/main" val="3322312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2D280C0-61ED-45B2-8478-02A319408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8319"/>
            <a:ext cx="8350369" cy="4778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9FD19-1D4F-4BA2-A57A-F9A895AB1938}"/>
              </a:ext>
            </a:extLst>
          </p:cNvPr>
          <p:cNvSpPr txBox="1"/>
          <p:nvPr/>
        </p:nvSpPr>
        <p:spPr>
          <a:xfrm>
            <a:off x="9353909" y="1058174"/>
            <a:ext cx="20387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Employee: create room reservation request and view all their requests.</a:t>
            </a:r>
          </a:p>
        </p:txBody>
      </p:sp>
    </p:spTree>
    <p:extLst>
      <p:ext uri="{BB962C8B-B14F-4D97-AF65-F5344CB8AC3E}">
        <p14:creationId xmlns:p14="http://schemas.microsoft.com/office/powerpoint/2010/main" val="409887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25A7FEE-969B-4A7D-929B-734FC8DB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1" y="795187"/>
            <a:ext cx="8278483" cy="4735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A6D29-84AB-4213-9B0B-A72D71ED9297}"/>
              </a:ext>
            </a:extLst>
          </p:cNvPr>
          <p:cNvSpPr txBox="1"/>
          <p:nvPr/>
        </p:nvSpPr>
        <p:spPr>
          <a:xfrm>
            <a:off x="9382664" y="957532"/>
            <a:ext cx="1981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Employee: can file a leave request and view all their requests.</a:t>
            </a:r>
          </a:p>
        </p:txBody>
      </p:sp>
    </p:spTree>
    <p:extLst>
      <p:ext uri="{BB962C8B-B14F-4D97-AF65-F5344CB8AC3E}">
        <p14:creationId xmlns:p14="http://schemas.microsoft.com/office/powerpoint/2010/main" val="366972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210B-FF56-4BD1-9F09-078C1D0D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E3D7-D610-4F02-A4ED-38064A03E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project consists of two major sub-components:</a:t>
            </a:r>
          </a:p>
          <a:p>
            <a:pPr lvl="1"/>
            <a:r>
              <a:rPr lang="en-US"/>
              <a:t>A Spring Boot back-end, running on a Tomcat server.</a:t>
            </a:r>
            <a:endParaRPr lang="en-US" dirty="0"/>
          </a:p>
          <a:p>
            <a:pPr lvl="1"/>
            <a:r>
              <a:rPr lang="en-US"/>
              <a:t>An Angular frontend application, running on a Node.js server</a:t>
            </a:r>
          </a:p>
          <a:p>
            <a:pPr lvl="1"/>
            <a:r>
              <a:rPr lang="en-US"/>
              <a:t>The two applications communicate with each other via a RESTful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37ED-380C-44BA-AFCC-C6E5A538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13DFF-36E2-412F-9659-AB30C85F2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backend is written in Java 8 as a Spring Boot project</a:t>
            </a:r>
          </a:p>
          <a:p>
            <a:r>
              <a:rPr lang="en-US"/>
              <a:t>The Oracle DBMS is used for persistence.</a:t>
            </a:r>
          </a:p>
          <a:p>
            <a:r>
              <a:rPr lang="en-US"/>
              <a:t>Spring Data JPA (which uses Spring-Hibernate) is used to map Java objects to database tables, using Spring CrudRepository</a:t>
            </a:r>
          </a:p>
          <a:p>
            <a:r>
              <a:rPr lang="en-US"/>
              <a:t>Spring REST controllers allow other applications, such as the Angular frontend, to access the data.</a:t>
            </a:r>
          </a:p>
          <a:p>
            <a:r>
              <a:rPr lang="en-US"/>
              <a:t>A service layer serves as an intermediary between the controller and repositories, and performs business logic, such as fetching the data from the respositories, performing security functionalities, and sending e-mails upon certain user requests.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2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7F6C-8587-4D46-ABF6-4A87E126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58484-D84F-45A6-A1E5-199CAA179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frontend is an Angular application, written in Typescript programming language  programming language (a superset of Javascript designed for easier</a:t>
            </a:r>
            <a:r>
              <a:rPr lang="en-US" dirty="0"/>
              <a:t> </a:t>
            </a:r>
            <a:r>
              <a:rPr lang="en-US"/>
              <a:t>programming)</a:t>
            </a:r>
            <a:endParaRPr lang="en-US" dirty="0"/>
          </a:p>
          <a:p>
            <a:r>
              <a:rPr lang="en-US"/>
              <a:t>The views are written in HTML5 with heavy use of Twitter Bootstrap for optimizing the look and feel and adding responsiveness. In fact, I used Bootstrap to make the UI friendly even for most mobile phones.</a:t>
            </a:r>
            <a:endParaRPr lang="en-US" dirty="0"/>
          </a:p>
          <a:p>
            <a:r>
              <a:rPr lang="en-US"/>
              <a:t>The application consists of many Angular components, as well as services for fetching data, displaying alerts, and maintaining security.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4A2-7B5A-4CB4-A6AD-12C50092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85641"/>
          </a:xfrm>
        </p:spPr>
        <p:txBody>
          <a:bodyPr>
            <a:normAutofit fontScale="90000"/>
          </a:bodyPr>
          <a:lstStyle/>
          <a:p>
            <a:r>
              <a:rPr lang="en-US"/>
              <a:t>Workflow Diagram</a:t>
            </a:r>
            <a:endParaRPr lang="en-US" dirty="0"/>
          </a:p>
        </p:txBody>
      </p:sp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429A2EC-E66F-4534-8CDC-1193962D6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835" y="2556932"/>
            <a:ext cx="4782252" cy="35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0255-4A93-4B0D-A40F-D6B0E4AD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CFEC0-48A3-4854-A8F8-B7B3CE1F8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early stages of the backend development, I used JUnit tests integrated with Spring Boot to test my repositories and services.</a:t>
            </a:r>
          </a:p>
          <a:p>
            <a:r>
              <a:rPr lang="en-US"/>
              <a:t>I extensively used Swagger UI to help test and debug my RESTful endpoints, (as well as the Postman API development environment).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1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97DB-0E23-4FB0-9D14-6B9D00F5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Users and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F7F1A-F526-4697-B036-6B375C390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application allows two distinct user types: an administrator account and an employee (standard user account).</a:t>
            </a:r>
          </a:p>
          <a:p>
            <a:r>
              <a:rPr lang="en-US" dirty="0"/>
              <a:t>Both use the same login page but get directed to their respective pages upon login. </a:t>
            </a:r>
          </a:p>
          <a:p>
            <a:r>
              <a:rPr lang="en-US" dirty="0"/>
              <a:t>JWT token-based authentication was used for this project. </a:t>
            </a:r>
          </a:p>
          <a:p>
            <a:pPr lvl="1"/>
            <a:r>
              <a:rPr lang="en-US" dirty="0"/>
              <a:t>Upon log in, the API user is provided a token that they must send with every request requiring authorization.</a:t>
            </a:r>
          </a:p>
          <a:p>
            <a:pPr lvl="1"/>
            <a:r>
              <a:rPr lang="en-US" dirty="0"/>
              <a:t>The user will be required to log in again only if they logout or when the token expires (every 12 hours in my implementation)</a:t>
            </a:r>
          </a:p>
        </p:txBody>
      </p:sp>
    </p:spTree>
    <p:extLst>
      <p:ext uri="{BB962C8B-B14F-4D97-AF65-F5344CB8AC3E}">
        <p14:creationId xmlns:p14="http://schemas.microsoft.com/office/powerpoint/2010/main" val="19676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000E09A9-5AC3-4939-846A-A9AF71E5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1" y="816111"/>
            <a:ext cx="10521350" cy="4708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567BB-0CEE-43A8-95D7-5672169BDE38}"/>
              </a:ext>
            </a:extLst>
          </p:cNvPr>
          <p:cNvSpPr txBox="1"/>
          <p:nvPr/>
        </p:nvSpPr>
        <p:spPr>
          <a:xfrm>
            <a:off x="813759" y="56445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933070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Organic</vt:lpstr>
      <vt:lpstr>E-Office Management Suite Project</vt:lpstr>
      <vt:lpstr>Purpose</vt:lpstr>
      <vt:lpstr>Technologies Used</vt:lpstr>
      <vt:lpstr>Backend</vt:lpstr>
      <vt:lpstr>Frontend</vt:lpstr>
      <vt:lpstr>Workflow Diagram</vt:lpstr>
      <vt:lpstr>Development and Testing</vt:lpstr>
      <vt:lpstr>Users and Security</vt:lpstr>
      <vt:lpstr>PowerPoint Presentation</vt:lpstr>
      <vt:lpstr>PowerPoint Presentation</vt:lpstr>
      <vt:lpstr>PowerPoint Presentation</vt:lpstr>
      <vt:lpstr>Functionality</vt:lpstr>
      <vt:lpstr>Admin. Functionality</vt:lpstr>
      <vt:lpstr>PowerPoint Presentation</vt:lpstr>
      <vt:lpstr>PowerPoint Presentation</vt:lpstr>
      <vt:lpstr>PowerPoint Presentation</vt:lpstr>
      <vt:lpstr>PowerPoint Presentation</vt:lpstr>
      <vt:lpstr>Employee Functionality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660</cp:revision>
  <dcterms:created xsi:type="dcterms:W3CDTF">2013-07-15T20:26:40Z</dcterms:created>
  <dcterms:modified xsi:type="dcterms:W3CDTF">2019-07-25T18:34:40Z</dcterms:modified>
</cp:coreProperties>
</file>